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099" r:id="rId2"/>
    <p:sldId id="3335" r:id="rId3"/>
    <p:sldId id="3334" r:id="rId4"/>
    <p:sldId id="3544" r:id="rId5"/>
    <p:sldId id="3545" r:id="rId6"/>
    <p:sldId id="3546" r:id="rId7"/>
    <p:sldId id="3342" r:id="rId8"/>
    <p:sldId id="3551" r:id="rId9"/>
    <p:sldId id="3556" r:id="rId10"/>
    <p:sldId id="3560" r:id="rId11"/>
    <p:sldId id="3399" r:id="rId12"/>
    <p:sldId id="34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4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A01DD-A953-43C8-881A-12A0A1B8DE53}"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CF1C1-B9C1-46C7-810B-4DE651430602}" type="slidenum">
              <a:rPr lang="en-US" smtClean="0"/>
              <a:t>‹#›</a:t>
            </a:fld>
            <a:endParaRPr lang="en-US"/>
          </a:p>
        </p:txBody>
      </p:sp>
    </p:spTree>
    <p:extLst>
      <p:ext uri="{BB962C8B-B14F-4D97-AF65-F5344CB8AC3E}">
        <p14:creationId xmlns:p14="http://schemas.microsoft.com/office/powerpoint/2010/main" val="3719796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F6E00-9DBE-0DCA-26AE-A27C33636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36FBC-093B-924A-9CC8-B4C3F8A0B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4AFDD-634C-E12F-4571-24794F329A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237362-7244-5F76-7608-06672AA4B3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83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2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013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929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5720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8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97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B316-093B-5826-7A57-0A5DCC0F0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00D24-4831-2F18-6F64-40CFB3A6C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63F60-FA15-632D-3A37-F726F689B4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402C3E-F625-60DA-AB53-BE97E2D416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8324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423994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4130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58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791915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90989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840380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413683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57158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864451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596394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59344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5938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04271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33632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711822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7490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240193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461872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629113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943866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011370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72452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52882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688677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981303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91500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9308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570929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291052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54100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64449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796333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418087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40951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25811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92220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2115909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97306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788786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872728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Student Manages FAFSA</a:t>
            </a:r>
            <a:r>
              <a:rPr lang="en-US" sz="4800" cap="none" baseline="30000">
                <a:latin typeface="Oswald"/>
                <a:ea typeface="Noto Serif"/>
                <a:cs typeface="Noto Serif"/>
              </a:rPr>
              <a:t>®</a:t>
            </a:r>
            <a:r>
              <a:rPr lang="en-US" sz="4800" cap="none">
                <a:latin typeface="Oswald"/>
                <a:ea typeface="Noto Serif"/>
                <a:cs typeface="Noto Serif"/>
              </a:rPr>
              <a:t> Contributors</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414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36114-9C81-64BC-E706-5A35141EE4F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F5CC6B-9063-277B-3A65-0959112B16F4}"/>
              </a:ext>
            </a:extLst>
          </p:cNvPr>
          <p:cNvSpPr txBox="1">
            <a:spLocks noGrp="1"/>
          </p:cNvSpPr>
          <p:nvPr>
            <p:ph type="title" idx="4294967295"/>
          </p:nvPr>
        </p:nvSpPr>
        <p:spPr>
          <a:xfrm>
            <a:off x="674229" y="491803"/>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Invite Sent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16489DD1-0851-1300-BFFA-404808670D11}"/>
              </a:ext>
            </a:extLst>
          </p:cNvPr>
          <p:cNvSpPr txBox="1"/>
          <p:nvPr/>
        </p:nvSpPr>
        <p:spPr>
          <a:xfrm>
            <a:off x="674229" y="1728296"/>
            <a:ext cx="4365857" cy="33650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page informs the student that the invite to their parent has been sent. The parent will receive an email inviting them to enter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to complete their required sections. </a:t>
            </a:r>
            <a:r>
              <a:rPr kumimoji="0" lang="en-US" sz="1800" b="0" i="0" u="none" strike="noStrike" kern="1200" cap="none" spc="0" normalizeH="0" baseline="0" noProof="0">
                <a:ln>
                  <a:noFill/>
                </a:ln>
                <a:solidFill>
                  <a:srgbClr val="191918"/>
                </a:solidFill>
                <a:effectLst/>
                <a:uLnTx/>
                <a:uFillTx/>
                <a:latin typeface="Arial"/>
                <a:ea typeface="Calibri"/>
                <a:cs typeface="Arial"/>
              </a:rPr>
              <a:t>The student is also provided an invite link and invite code on this page that can be shared directly with the parent.</a:t>
            </a:r>
            <a:endParaRPr kumimoji="0" lang="en-US" sz="1800" b="0" i="0" u="none" strike="sngStrike" kern="1200" cap="none" spc="0" normalizeH="0" baseline="0" noProof="0">
              <a:ln>
                <a:noFill/>
              </a:ln>
              <a:solidFill>
                <a:srgbClr val="191918"/>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8B5603D9-F04C-F78E-9427-7A294DFB6F9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Manage the Contributor” section, which informs the student that the contributor invite has been sent. The student is also provided with other ways to send the invite, including an invite hyperlink they can copy and an invite code. Below that is a button to “Cancel Invite.”">
            <a:extLst>
              <a:ext uri="{FF2B5EF4-FFF2-40B4-BE49-F238E27FC236}">
                <a16:creationId xmlns:a16="http://schemas.microsoft.com/office/drawing/2014/main" id="{B49C5B2E-C53D-CDF1-9790-4012E7C448B6}"/>
              </a:ext>
            </a:extLst>
          </p:cNvPr>
          <p:cNvPicPr>
            <a:picLocks noChangeAspect="1"/>
          </p:cNvPicPr>
          <p:nvPr/>
        </p:nvPicPr>
        <p:blipFill>
          <a:blip r:embed="rId3"/>
          <a:stretch>
            <a:fillRect/>
          </a:stretch>
        </p:blipFill>
        <p:spPr>
          <a:xfrm>
            <a:off x="5360929" y="1407823"/>
            <a:ext cx="5863050" cy="4440921"/>
          </a:xfrm>
          <a:prstGeom prst="rect">
            <a:avLst/>
          </a:prstGeom>
          <a:ln>
            <a:solidFill>
              <a:schemeClr val="accent1"/>
            </a:solidFill>
          </a:ln>
        </p:spPr>
      </p:pic>
    </p:spTree>
    <p:extLst>
      <p:ext uri="{BB962C8B-B14F-4D97-AF65-F5344CB8AC3E}">
        <p14:creationId xmlns:p14="http://schemas.microsoft.com/office/powerpoint/2010/main" val="40940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2946" y="61731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10895117" cy="8720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On this page, the student acknowledges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digitally signs, and submits the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 name="Picture 9"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90B2C1D5-4B3C-99A9-0AE6-442F9C52321E}"/>
              </a:ext>
            </a:extLst>
          </p:cNvPr>
          <p:cNvPicPr>
            <a:picLocks noChangeAspect="1"/>
          </p:cNvPicPr>
          <p:nvPr/>
        </p:nvPicPr>
        <p:blipFill>
          <a:blip r:embed="rId3"/>
          <a:stretch>
            <a:fillRect/>
          </a:stretch>
        </p:blipFill>
        <p:spPr>
          <a:xfrm>
            <a:off x="6019202" y="2588110"/>
            <a:ext cx="4762106" cy="4112728"/>
          </a:xfrm>
          <a:prstGeom prst="rect">
            <a:avLst/>
          </a:prstGeom>
          <a:ln>
            <a:solidFill>
              <a:schemeClr val="accent1"/>
            </a:solidFill>
          </a:ln>
        </p:spPr>
      </p:pic>
      <p:pic>
        <p:nvPicPr>
          <p:cNvPr id="14" name="Picture 13" descr="Screenshot of the signature page. The student is instructed to review the terms and conditions they will be agreeing to by signing the FAFSA form.">
            <a:extLst>
              <a:ext uri="{FF2B5EF4-FFF2-40B4-BE49-F238E27FC236}">
                <a16:creationId xmlns:a16="http://schemas.microsoft.com/office/drawing/2014/main" id="{182413B1-1860-CD09-F092-F79845EFF16D}"/>
              </a:ext>
            </a:extLst>
          </p:cNvPr>
          <p:cNvPicPr>
            <a:picLocks noChangeAspect="1"/>
          </p:cNvPicPr>
          <p:nvPr/>
        </p:nvPicPr>
        <p:blipFill>
          <a:blip r:embed="rId4"/>
          <a:stretch>
            <a:fillRect/>
          </a:stretch>
        </p:blipFill>
        <p:spPr>
          <a:xfrm>
            <a:off x="1367230" y="2588110"/>
            <a:ext cx="4535860" cy="4146354"/>
          </a:xfrm>
          <a:prstGeom prst="rect">
            <a:avLst/>
          </a:prstGeom>
          <a:ln>
            <a:solidFill>
              <a:schemeClr val="accent1"/>
            </a:solidFill>
          </a:ln>
        </p:spPr>
      </p:pic>
    </p:spTree>
    <p:extLst>
      <p:ext uri="{BB962C8B-B14F-4D97-AF65-F5344CB8AC3E}">
        <p14:creationId xmlns:p14="http://schemas.microsoft.com/office/powerpoint/2010/main" val="334457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After signing their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form, the student has submitted the correction and is presented with the confirmation page. This page displays information for the student about next steps, including tracking their FAFSA form and corrections. The student is informed that the form is not complete because the parent needs to resolve one or more errors in the contributor section(s) and sign their section of the form.</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corrections confirmation page, informing the student that their section of the FAFSA form is complete. The student is reminded that contributor action is still needed and that their contributor needs to resolve errors in the contributor sections and provide their signature for the FAFSA form to be complete and submitted. A button to “Visit My Activity” allows the student to track their form.">
            <a:extLst>
              <a:ext uri="{FF2B5EF4-FFF2-40B4-BE49-F238E27FC236}">
                <a16:creationId xmlns:a16="http://schemas.microsoft.com/office/drawing/2014/main" id="{BAAE1AEE-E931-2C35-632C-930DD41065D2}"/>
              </a:ext>
            </a:extLst>
          </p:cNvPr>
          <p:cNvPicPr>
            <a:picLocks noChangeAspect="1"/>
          </p:cNvPicPr>
          <p:nvPr/>
        </p:nvPicPr>
        <p:blipFill>
          <a:blip r:embed="rId3"/>
          <a:stretch>
            <a:fillRect/>
          </a:stretch>
        </p:blipFill>
        <p:spPr>
          <a:xfrm>
            <a:off x="5535321" y="1727973"/>
            <a:ext cx="5692633" cy="3589331"/>
          </a:xfrm>
          <a:prstGeom prst="rect">
            <a:avLst/>
          </a:prstGeom>
          <a:ln>
            <a:solidFill>
              <a:schemeClr val="accent1"/>
            </a:solidFill>
          </a:ln>
        </p:spPr>
      </p:pic>
    </p:spTree>
    <p:extLst>
      <p:ext uri="{BB962C8B-B14F-4D97-AF65-F5344CB8AC3E}">
        <p14:creationId xmlns:p14="http://schemas.microsoft.com/office/powerpoint/2010/main" val="207920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Log-in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378779" cy="17030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To access an existing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the student is required to have a StudentAid.gov account username and password.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751A0F1B-D0B4-A386-5166-77DB93512D62}"/>
              </a:ext>
            </a:extLst>
          </p:cNvPr>
          <p:cNvPicPr>
            <a:picLocks noChangeAspect="1"/>
          </p:cNvPicPr>
          <p:nvPr/>
        </p:nvPicPr>
        <p:blipFill>
          <a:blip r:embed="rId3"/>
          <a:stretch>
            <a:fillRect/>
          </a:stretch>
        </p:blipFill>
        <p:spPr>
          <a:xfrm>
            <a:off x="5294069" y="1608892"/>
            <a:ext cx="5937373" cy="2401026"/>
          </a:xfrm>
          <a:prstGeom prst="rect">
            <a:avLst/>
          </a:prstGeom>
          <a:ln>
            <a:solidFill>
              <a:schemeClr val="accent1"/>
            </a:solidFill>
          </a:ln>
        </p:spPr>
      </p:pic>
      <p:pic>
        <p:nvPicPr>
          <p:cNvPr id="4" name="Picture 3"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111D068B-54FE-EA2B-CE34-395FD6EF2E92}"/>
              </a:ext>
            </a:extLst>
          </p:cNvPr>
          <p:cNvPicPr>
            <a:picLocks noChangeAspect="1"/>
          </p:cNvPicPr>
          <p:nvPr/>
        </p:nvPicPr>
        <p:blipFill>
          <a:blip r:embed="rId4"/>
          <a:stretch>
            <a:fillRect/>
          </a:stretch>
        </p:blipFill>
        <p:spPr>
          <a:xfrm>
            <a:off x="5294069" y="4164867"/>
            <a:ext cx="5824171" cy="2523881"/>
          </a:xfrm>
          <a:prstGeom prst="rect">
            <a:avLst/>
          </a:prstGeom>
          <a:ln>
            <a:solidFill>
              <a:schemeClr val="accent1"/>
            </a:solidFill>
          </a:ln>
        </p:spPr>
      </p:pic>
    </p:spTree>
    <p:extLst>
      <p:ext uri="{BB962C8B-B14F-4D97-AF65-F5344CB8AC3E}">
        <p14:creationId xmlns:p14="http://schemas.microsoft.com/office/powerpoint/2010/main" val="353116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144" y="54122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On the account Dashboard, the student can see their most recent 2026–27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activity under the "My Activity" section. In this scenario, the student has a processed 2026–27 FAFSA form. To see further information about this application, the student selects the application and is taken to the "Details" page.</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account Dashboard. The student’s current federal student loans and grants are listed under the “My Aid” header. Below that, under the “My Activity” header, the student’s current FAFSA form is listed along with the processing status of the form. A hyperlink allows the student to “View All Activity.”">
            <a:extLst>
              <a:ext uri="{FF2B5EF4-FFF2-40B4-BE49-F238E27FC236}">
                <a16:creationId xmlns:a16="http://schemas.microsoft.com/office/drawing/2014/main" id="{C421D67F-CF4B-5921-5812-64304BE3FDDF}"/>
              </a:ext>
            </a:extLst>
          </p:cNvPr>
          <p:cNvPicPr>
            <a:picLocks noChangeAspect="1"/>
          </p:cNvPicPr>
          <p:nvPr/>
        </p:nvPicPr>
        <p:blipFill>
          <a:blip r:embed="rId3"/>
          <a:stretch>
            <a:fillRect/>
          </a:stretch>
        </p:blipFill>
        <p:spPr>
          <a:xfrm>
            <a:off x="5494833" y="1458802"/>
            <a:ext cx="6240957" cy="4413345"/>
          </a:xfrm>
          <a:prstGeom prst="rect">
            <a:avLst/>
          </a:prstGeom>
          <a:ln>
            <a:solidFill>
              <a:schemeClr val="accent1"/>
            </a:solidFill>
          </a:ln>
        </p:spPr>
      </p:pic>
    </p:spTree>
    <p:extLst>
      <p:ext uri="{BB962C8B-B14F-4D97-AF65-F5344CB8AC3E}">
        <p14:creationId xmlns:p14="http://schemas.microsoft.com/office/powerpoint/2010/main" val="93518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4632696"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On the "Details" page, the student sees information about their processed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such as when it was started and processed, their FAFSA Submission Summary, and additional resources. If a required contributor was invited to the student’s form, the student can select "Edit Contributor Information" within the "Actions" menu. This option allows the student to resend the invitation if they provided the wrong information for a contributor.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AFSA Form: Details” page. The student’s FAFSA information is displayed, including their name, data release number, and submission number.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Make Corrections,” and “View FAFSA Submission Summary.”">
            <a:extLst>
              <a:ext uri="{FF2B5EF4-FFF2-40B4-BE49-F238E27FC236}">
                <a16:creationId xmlns:a16="http://schemas.microsoft.com/office/drawing/2014/main" id="{B6DE0108-A6A5-0569-99AB-FE6D947A8D0A}"/>
              </a:ext>
            </a:extLst>
          </p:cNvPr>
          <p:cNvPicPr>
            <a:picLocks noChangeAspect="1"/>
          </p:cNvPicPr>
          <p:nvPr/>
        </p:nvPicPr>
        <p:blipFill>
          <a:blip r:embed="rId3"/>
          <a:stretch>
            <a:fillRect/>
          </a:stretch>
        </p:blipFill>
        <p:spPr>
          <a:xfrm>
            <a:off x="5526986" y="1410860"/>
            <a:ext cx="5727861" cy="4840192"/>
          </a:xfrm>
          <a:prstGeom prst="rect">
            <a:avLst/>
          </a:prstGeom>
          <a:ln>
            <a:solidFill>
              <a:schemeClr val="accent1"/>
            </a:solidFill>
          </a:ln>
        </p:spPr>
      </p:pic>
    </p:spTree>
    <p:extLst>
      <p:ext uri="{BB962C8B-B14F-4D97-AF65-F5344CB8AC3E}">
        <p14:creationId xmlns:p14="http://schemas.microsoft.com/office/powerpoint/2010/main" val="19960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3771459"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Farther down the "Details" page, the student sees their invited contributor(s), selected school(s), and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submission history. In this scenario,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Edit Contributor Information</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within the "Actions" menu to resend an invitation to their parent.</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FAFSA Form: Details” page. Further down on the page, the student can find out information about scholarships and grants under “Next Steps.” They can also find their list of selected colleges out of the allotted 20, and they can view their FAFSA Submission History.">
            <a:extLst>
              <a:ext uri="{FF2B5EF4-FFF2-40B4-BE49-F238E27FC236}">
                <a16:creationId xmlns:a16="http://schemas.microsoft.com/office/drawing/2014/main" id="{3EC8A26E-3594-4BD4-6F39-942B63B3479C}"/>
              </a:ext>
            </a:extLst>
          </p:cNvPr>
          <p:cNvPicPr>
            <a:picLocks noChangeAspect="1"/>
          </p:cNvPicPr>
          <p:nvPr/>
        </p:nvPicPr>
        <p:blipFill>
          <a:blip r:embed="rId3"/>
          <a:stretch>
            <a:fillRect/>
          </a:stretch>
        </p:blipFill>
        <p:spPr>
          <a:xfrm>
            <a:off x="5189466" y="1347012"/>
            <a:ext cx="3932955" cy="5117422"/>
          </a:xfrm>
          <a:prstGeom prst="rect">
            <a:avLst/>
          </a:prstGeom>
          <a:ln>
            <a:solidFill>
              <a:schemeClr val="accent1"/>
            </a:solidFill>
          </a:ln>
        </p:spPr>
      </p:pic>
    </p:spTree>
    <p:extLst>
      <p:ext uri="{BB962C8B-B14F-4D97-AF65-F5344CB8AC3E}">
        <p14:creationId xmlns:p14="http://schemas.microsoft.com/office/powerpoint/2010/main" val="2681963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7805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When the student starts a </a:t>
            </a:r>
            <a:r>
              <a:rPr kumimoji="0" lang="en-US" sz="1800" b="0" i="0" u="none" strike="noStrike" kern="1200" cap="none" spc="0" normalizeH="0" baseline="0" noProof="0">
                <a:ln>
                  <a:noFill/>
                </a:ln>
                <a:solidFill>
                  <a:srgbClr val="191918"/>
                </a:solidFill>
                <a:effectLst/>
                <a:uLnTx/>
                <a:uFillTx/>
                <a:latin typeface="Arial"/>
                <a:ea typeface="Calibri"/>
                <a:cs typeface="Arial"/>
              </a:rPr>
              <a:t>2026–27</a:t>
            </a:r>
            <a:r>
              <a:rPr kumimoji="0" lang="en-US" sz="1800" b="0" i="0" u="none" strike="noStrike" kern="1200" cap="none" spc="0" normalizeH="0" baseline="0" noProof="0">
                <a:ln>
                  <a:noFill/>
                </a:ln>
                <a:solidFill>
                  <a:srgbClr val="191918"/>
                </a:solidFill>
                <a:effectLst/>
                <a:uLnTx/>
                <a:uFillTx/>
                <a:latin typeface="Arial"/>
                <a:ea typeface="+mn-ea"/>
                <a:cs typeface="Arial"/>
              </a:rPr>
              <a:t>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correction, they are taken through the FAFSA correction onboarding process. A correction should only be submitted if critical information was missing, the form contains incorrect information, the student needs to update the selected school(s), and/or a financial aid administrator requested a correction.</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A button at the bottom of the page allows the student to “Edit Contributor Information.”">
            <a:extLst>
              <a:ext uri="{FF2B5EF4-FFF2-40B4-BE49-F238E27FC236}">
                <a16:creationId xmlns:a16="http://schemas.microsoft.com/office/drawing/2014/main" id="{A032B63B-0217-C910-3FF4-86A392785460}"/>
              </a:ext>
            </a:extLst>
          </p:cNvPr>
          <p:cNvPicPr>
            <a:picLocks noChangeAspect="1"/>
          </p:cNvPicPr>
          <p:nvPr/>
        </p:nvPicPr>
        <p:blipFill>
          <a:blip r:embed="rId3"/>
          <a:stretch>
            <a:fillRect/>
          </a:stretch>
        </p:blipFill>
        <p:spPr>
          <a:xfrm>
            <a:off x="5147142" y="2078410"/>
            <a:ext cx="6873128" cy="3624544"/>
          </a:xfrm>
          <a:prstGeom prst="rect">
            <a:avLst/>
          </a:prstGeom>
          <a:ln>
            <a:solidFill>
              <a:schemeClr val="accent1"/>
            </a:solidFill>
          </a:ln>
        </p:spPr>
      </p:pic>
    </p:spTree>
    <p:extLst>
      <p:ext uri="{BB962C8B-B14F-4D97-AF65-F5344CB8AC3E}">
        <p14:creationId xmlns:p14="http://schemas.microsoft.com/office/powerpoint/2010/main" val="3808789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Remove Contributor</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521467"/>
            <a:ext cx="11135853"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page displays the invitation that was sent on the processed form. When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Remove Contributor</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on their parent’s invitation, a message displays informing the student that by choosing to remove their parent as a contributor, the parent sections on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will be reset and a new invitation will be sent. The student confirms by selecting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Remove Contributor.</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Manage the Contributor” section. After the student selects “Remove Contributor,” a pop-up window appears, informing the student that removing a contributor will reset the contributor section and require the contributor to reenter their information. Buttons allow the student to “Go Back” or “Remove Contributor.”">
            <a:extLst>
              <a:ext uri="{FF2B5EF4-FFF2-40B4-BE49-F238E27FC236}">
                <a16:creationId xmlns:a16="http://schemas.microsoft.com/office/drawing/2014/main" id="{85BF4D76-0AEF-AF91-AF72-6F178E273A75}"/>
              </a:ext>
            </a:extLst>
          </p:cNvPr>
          <p:cNvPicPr>
            <a:picLocks noChangeAspect="1"/>
          </p:cNvPicPr>
          <p:nvPr/>
        </p:nvPicPr>
        <p:blipFill>
          <a:blip r:embed="rId3"/>
          <a:stretch>
            <a:fillRect/>
          </a:stretch>
        </p:blipFill>
        <p:spPr>
          <a:xfrm>
            <a:off x="6011707" y="3292021"/>
            <a:ext cx="5237620" cy="3221137"/>
          </a:xfrm>
          <a:prstGeom prst="rect">
            <a:avLst/>
          </a:prstGeom>
          <a:ln>
            <a:solidFill>
              <a:schemeClr val="accent1"/>
            </a:solidFill>
          </a:ln>
        </p:spPr>
      </p:pic>
      <p:pic>
        <p:nvPicPr>
          <p:cNvPr id="12" name="Picture 11" descr="Screenshot of the “Manage the Contributor” section. The student is reminded that their listed individual is a contributor they want to provide information on their FAFSA form. They are instructed to select the “Remove Contributor” button.">
            <a:extLst>
              <a:ext uri="{FF2B5EF4-FFF2-40B4-BE49-F238E27FC236}">
                <a16:creationId xmlns:a16="http://schemas.microsoft.com/office/drawing/2014/main" id="{342C65AD-79DB-DDD5-36FB-519DF90BEFE8}"/>
              </a:ext>
            </a:extLst>
          </p:cNvPr>
          <p:cNvPicPr>
            <a:picLocks noChangeAspect="1"/>
          </p:cNvPicPr>
          <p:nvPr/>
        </p:nvPicPr>
        <p:blipFill>
          <a:blip r:embed="rId4"/>
          <a:stretch>
            <a:fillRect/>
          </a:stretch>
        </p:blipFill>
        <p:spPr>
          <a:xfrm>
            <a:off x="377737" y="3277442"/>
            <a:ext cx="5439009" cy="3223593"/>
          </a:xfrm>
          <a:prstGeom prst="rect">
            <a:avLst/>
          </a:prstGeom>
          <a:ln>
            <a:solidFill>
              <a:schemeClr val="accent1"/>
            </a:solidFill>
          </a:ln>
        </p:spPr>
      </p:pic>
    </p:spTree>
    <p:extLst>
      <p:ext uri="{BB962C8B-B14F-4D97-AF65-F5344CB8AC3E}">
        <p14:creationId xmlns:p14="http://schemas.microsoft.com/office/powerpoint/2010/main" val="2938331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620153"/>
            <a:ext cx="1136131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Update Contributor Details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695213" cy="37805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student can provide an updated email address for their parent and send a new invitation. As a result, any information provided in the parent sections will be reset. The parent will have to accept the new invitation, provide consent and approval (if not previously provided), and provide their signature for the student’s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to be processed successfully.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Manage the Contributor” section, which allows the student to update the email address of the parent. The student is reminded that by updating this information, anything that the parent has already entered on the FAFSA form will be deleted. A text box below that ask the student to provide the parent’s email address.">
            <a:extLst>
              <a:ext uri="{FF2B5EF4-FFF2-40B4-BE49-F238E27FC236}">
                <a16:creationId xmlns:a16="http://schemas.microsoft.com/office/drawing/2014/main" id="{FCEF8661-329D-FD81-0CAE-28F1CC0D9919}"/>
              </a:ext>
            </a:extLst>
          </p:cNvPr>
          <p:cNvPicPr>
            <a:picLocks noChangeAspect="1"/>
          </p:cNvPicPr>
          <p:nvPr/>
        </p:nvPicPr>
        <p:blipFill>
          <a:blip r:embed="rId3"/>
          <a:stretch>
            <a:fillRect/>
          </a:stretch>
        </p:blipFill>
        <p:spPr>
          <a:xfrm>
            <a:off x="5660447" y="1728296"/>
            <a:ext cx="6223567" cy="3509324"/>
          </a:xfrm>
          <a:prstGeom prst="rect">
            <a:avLst/>
          </a:prstGeom>
          <a:ln>
            <a:solidFill>
              <a:schemeClr val="accent1"/>
            </a:solidFill>
          </a:ln>
        </p:spPr>
      </p:pic>
    </p:spTree>
    <p:extLst>
      <p:ext uri="{BB962C8B-B14F-4D97-AF65-F5344CB8AC3E}">
        <p14:creationId xmlns:p14="http://schemas.microsoft.com/office/powerpoint/2010/main" val="676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533C-A80E-B0C6-DF9C-780587DC2EF4}"/>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1494EA-136B-1570-C5AD-B88A760C6C5B}"/>
              </a:ext>
            </a:extLst>
          </p:cNvPr>
          <p:cNvSpPr txBox="1">
            <a:spLocks noGrp="1"/>
          </p:cNvSpPr>
          <p:nvPr>
            <p:ph type="title" idx="4294967295"/>
          </p:nvPr>
        </p:nvSpPr>
        <p:spPr>
          <a:xfrm>
            <a:off x="656517" y="206496"/>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Update Contributor Details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3A0E2E74-1752-1356-86F1-34DD9BAB3129}"/>
              </a:ext>
            </a:extLst>
          </p:cNvPr>
          <p:cNvSpPr txBox="1"/>
          <p:nvPr/>
        </p:nvSpPr>
        <p:spPr>
          <a:xfrm>
            <a:off x="674229" y="1728296"/>
            <a:ext cx="4369259" cy="25340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When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Send Invite,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a message displays, asking the student to confirm their parent’s email address. To confirm the updated information and send the new contributor invite, the student selects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Send Invite.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A4A7991A-2E85-8491-9630-06950B93586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Manage the Contributor” section. A pop-up window asks the student to confirm the email address for their parent. Buttons give the student the option to “Send Invite” or “Go Back.”">
            <a:extLst>
              <a:ext uri="{FF2B5EF4-FFF2-40B4-BE49-F238E27FC236}">
                <a16:creationId xmlns:a16="http://schemas.microsoft.com/office/drawing/2014/main" id="{CF8B7684-9913-CDC4-1184-FDE2C9CD53E0}"/>
              </a:ext>
            </a:extLst>
          </p:cNvPr>
          <p:cNvPicPr>
            <a:picLocks noChangeAspect="1"/>
          </p:cNvPicPr>
          <p:nvPr/>
        </p:nvPicPr>
        <p:blipFill>
          <a:blip r:embed="rId3"/>
          <a:stretch>
            <a:fillRect/>
          </a:stretch>
        </p:blipFill>
        <p:spPr>
          <a:xfrm>
            <a:off x="5610846" y="1728296"/>
            <a:ext cx="5171939" cy="3128629"/>
          </a:xfrm>
          <a:prstGeom prst="rect">
            <a:avLst/>
          </a:prstGeom>
          <a:ln>
            <a:solidFill>
              <a:schemeClr val="accent1"/>
            </a:solidFill>
          </a:ln>
        </p:spPr>
      </p:pic>
    </p:spTree>
    <p:extLst>
      <p:ext uri="{BB962C8B-B14F-4D97-AF65-F5344CB8AC3E}">
        <p14:creationId xmlns:p14="http://schemas.microsoft.com/office/powerpoint/2010/main" val="1904769574"/>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F7152C9C-0823-47ED-AA75-4038FC575256}"/>
</file>

<file path=customXml/itemProps2.xml><?xml version="1.0" encoding="utf-8"?>
<ds:datastoreItem xmlns:ds="http://schemas.openxmlformats.org/officeDocument/2006/customXml" ds:itemID="{5997168A-DA68-4183-84FB-C07E8EF0F60E}"/>
</file>

<file path=customXml/itemProps3.xml><?xml version="1.0" encoding="utf-8"?>
<ds:datastoreItem xmlns:ds="http://schemas.openxmlformats.org/officeDocument/2006/customXml" ds:itemID="{83324B30-A057-4F06-A8EB-292ADCCB87F5}"/>
</file>

<file path=docProps/app.xml><?xml version="1.0" encoding="utf-8"?>
<Properties xmlns="http://schemas.openxmlformats.org/officeDocument/2006/extended-properties" xmlns:vt="http://schemas.openxmlformats.org/officeDocument/2006/docPropsVTypes">
  <TotalTime>0</TotalTime>
  <Words>723</Words>
  <Application>Microsoft Office PowerPoint</Application>
  <PresentationFormat>Widescreen</PresentationFormat>
  <Paragraphs>47</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Calibri</vt:lpstr>
      <vt:lpstr>Cambria</vt:lpstr>
      <vt:lpstr>Oswald</vt:lpstr>
      <vt:lpstr>Roboto</vt:lpstr>
      <vt:lpstr>1_Office Theme</vt:lpstr>
      <vt:lpstr>Student Manages FAFSA® Contributors</vt:lpstr>
      <vt:lpstr>Manage FAFSA® Contributors: Log-in</vt:lpstr>
      <vt:lpstr>Manage FAFSA® Contributors: Dashboard</vt:lpstr>
      <vt:lpstr>Manage FAFSA® Contributors: Details</vt:lpstr>
      <vt:lpstr>Manage FAFSA® Contributors: Details (Continued)</vt:lpstr>
      <vt:lpstr>Manage FAFSA® Contributors: Onboarding</vt:lpstr>
      <vt:lpstr>Manage FAFSA® Contributors: Remove Contributor</vt:lpstr>
      <vt:lpstr>Manage FAFSA® Contributors: Update Contributor Details</vt:lpstr>
      <vt:lpstr>Manage FAFSA® Contributors: Update Contributor Details (Continued)</vt:lpstr>
      <vt:lpstr>Manage FAFSA® Contributors: Invite Sent </vt:lpstr>
      <vt:lpstr>Manage FAFSA® Contributors: Signature</vt:lpstr>
      <vt:lpstr>Manage FAFSA® Contributors: Confirmation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1</cp:revision>
  <dcterms:created xsi:type="dcterms:W3CDTF">2025-08-12T18:39:07Z</dcterms:created>
  <dcterms:modified xsi:type="dcterms:W3CDTF">2025-08-12T18:40:03Z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